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8" r:id="rId2"/>
  </p:sldMasterIdLst>
  <p:notesMasterIdLst>
    <p:notesMasterId r:id="rId13"/>
  </p:notesMasterIdLst>
  <p:handoutMasterIdLst>
    <p:handoutMasterId r:id="rId14"/>
  </p:handoutMasterIdLst>
  <p:sldIdLst>
    <p:sldId id="256" r:id="rId3"/>
    <p:sldId id="322" r:id="rId4"/>
    <p:sldId id="259" r:id="rId5"/>
    <p:sldId id="321" r:id="rId6"/>
    <p:sldId id="325" r:id="rId7"/>
    <p:sldId id="326" r:id="rId8"/>
    <p:sldId id="327" r:id="rId9"/>
    <p:sldId id="296" r:id="rId10"/>
    <p:sldId id="324" r:id="rId11"/>
    <p:sldId id="297" r:id="rId1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굴림체" panose="020B0609000101010101" pitchFamily="49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C6FF"/>
    <a:srgbClr val="337BA9"/>
    <a:srgbClr val="06266B"/>
    <a:srgbClr val="D8453E"/>
    <a:srgbClr val="0F3A55"/>
    <a:srgbClr val="EE6F10"/>
    <a:srgbClr val="7C2A3B"/>
    <a:srgbClr val="3F6603"/>
    <a:srgbClr val="F07E28"/>
    <a:srgbClr val="07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92" autoAdjust="0"/>
  </p:normalViewPr>
  <p:slideViewPr>
    <p:cSldViewPr>
      <p:cViewPr varScale="1">
        <p:scale>
          <a:sx n="78" d="100"/>
          <a:sy n="78" d="100"/>
        </p:scale>
        <p:origin x="120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 /><Relationship Id="rId13" Type="http://schemas.openxmlformats.org/officeDocument/2006/relationships/notesMaster" Target="notesMasters/notesMaster1.xml" /><Relationship Id="rId18" Type="http://schemas.openxmlformats.org/officeDocument/2006/relationships/font" Target="fonts/font4.fntdata" /><Relationship Id="rId26" Type="http://schemas.openxmlformats.org/officeDocument/2006/relationships/theme" Target="theme/theme1.xml" /><Relationship Id="rId3" Type="http://schemas.openxmlformats.org/officeDocument/2006/relationships/slide" Target="slides/slide1.xml" /><Relationship Id="rId21" Type="http://schemas.openxmlformats.org/officeDocument/2006/relationships/font" Target="fonts/font7.fntdata" /><Relationship Id="rId7" Type="http://schemas.openxmlformats.org/officeDocument/2006/relationships/slide" Target="slides/slide5.xml" /><Relationship Id="rId12" Type="http://schemas.openxmlformats.org/officeDocument/2006/relationships/slide" Target="slides/slide10.xml" /><Relationship Id="rId17" Type="http://schemas.openxmlformats.org/officeDocument/2006/relationships/font" Target="fonts/font3.fntdata" /><Relationship Id="rId25" Type="http://schemas.openxmlformats.org/officeDocument/2006/relationships/viewProps" Target="viewProps.xml" /><Relationship Id="rId2" Type="http://schemas.openxmlformats.org/officeDocument/2006/relationships/slideMaster" Target="slideMasters/slideMaster2.xml" /><Relationship Id="rId16" Type="http://schemas.openxmlformats.org/officeDocument/2006/relationships/font" Target="fonts/font2.fntdata" /><Relationship Id="rId20" Type="http://schemas.openxmlformats.org/officeDocument/2006/relationships/font" Target="fonts/font6.fntdata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4.xml" /><Relationship Id="rId11" Type="http://schemas.openxmlformats.org/officeDocument/2006/relationships/slide" Target="slides/slide9.xml" /><Relationship Id="rId24" Type="http://schemas.openxmlformats.org/officeDocument/2006/relationships/presProps" Target="presProps.xml" /><Relationship Id="rId5" Type="http://schemas.openxmlformats.org/officeDocument/2006/relationships/slide" Target="slides/slide3.xml" /><Relationship Id="rId15" Type="http://schemas.openxmlformats.org/officeDocument/2006/relationships/font" Target="fonts/font1.fntdata" /><Relationship Id="rId23" Type="http://schemas.openxmlformats.org/officeDocument/2006/relationships/font" Target="fonts/font9.fntdata" /><Relationship Id="rId10" Type="http://schemas.openxmlformats.org/officeDocument/2006/relationships/slide" Target="slides/slide8.xml" /><Relationship Id="rId19" Type="http://schemas.openxmlformats.org/officeDocument/2006/relationships/font" Target="fonts/font5.fntdata" /><Relationship Id="rId4" Type="http://schemas.openxmlformats.org/officeDocument/2006/relationships/slide" Target="slides/slide2.xml" /><Relationship Id="rId9" Type="http://schemas.openxmlformats.org/officeDocument/2006/relationships/slide" Target="slides/slide7.xml" /><Relationship Id="rId14" Type="http://schemas.openxmlformats.org/officeDocument/2006/relationships/handoutMaster" Target="handoutMasters/handoutMaster1.xml" /><Relationship Id="rId22" Type="http://schemas.openxmlformats.org/officeDocument/2006/relationships/font" Target="fonts/font8.fntdata" /><Relationship Id="rId27" Type="http://schemas.openxmlformats.org/officeDocument/2006/relationships/tableStyles" Target="tableStyle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57200" y="2393830"/>
            <a:ext cx="8229600" cy="11071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41877-A574-4EDA-AF83-C400A8233A5B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4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BEC7-98AA-45F2-BC84-E7A4A017B381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6080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2C0FC-8963-42C2-913A-9C72E9BFD5AB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59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2085C-AF56-4C00-A80F-C04D6A7591DE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02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527C-E68A-4A9A-AFFB-03EFEDE1BF3B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3427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ABD81-B38F-406C-B99E-04BCBF302DAD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50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6D00B-4701-45C8-AC22-6C90417D0D3A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688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1D414-A562-4B8E-82DE-54387101456C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336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9" y="2708921"/>
            <a:ext cx="5289702" cy="129614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0DAF7-55EF-4467-A207-F345DBF0A780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63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1FA7E-0AC3-48E5-993C-6403EE473F36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184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44DF9-5906-443E-8FBF-4E0A61B0B119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416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 /><Relationship Id="rId3" Type="http://schemas.openxmlformats.org/officeDocument/2006/relationships/slideLayout" Target="../slideLayouts/slideLayout9.xml" /><Relationship Id="rId7" Type="http://schemas.openxmlformats.org/officeDocument/2006/relationships/slideLayout" Target="../slideLayouts/slideLayout13.xml" /><Relationship Id="rId12" Type="http://schemas.openxmlformats.org/officeDocument/2006/relationships/theme" Target="../theme/theme2.xml" /><Relationship Id="rId2" Type="http://schemas.openxmlformats.org/officeDocument/2006/relationships/slideLayout" Target="../slideLayouts/slideLayout8.xml" /><Relationship Id="rId1" Type="http://schemas.openxmlformats.org/officeDocument/2006/relationships/slideLayout" Target="../slideLayouts/slideLayout7.xml" /><Relationship Id="rId6" Type="http://schemas.openxmlformats.org/officeDocument/2006/relationships/slideLayout" Target="../slideLayouts/slideLayout12.xml" /><Relationship Id="rId11" Type="http://schemas.openxmlformats.org/officeDocument/2006/relationships/slideLayout" Target="../slideLayouts/slideLayout17.xml" /><Relationship Id="rId5" Type="http://schemas.openxmlformats.org/officeDocument/2006/relationships/slideLayout" Target="../slideLayouts/slideLayout11.xml" /><Relationship Id="rId10" Type="http://schemas.openxmlformats.org/officeDocument/2006/relationships/slideLayout" Target="../slideLayouts/slideLayout16.xml" /><Relationship Id="rId4" Type="http://schemas.openxmlformats.org/officeDocument/2006/relationships/slideLayout" Target="../slideLayouts/slideLayout10.xml" /><Relationship Id="rId9" Type="http://schemas.openxmlformats.org/officeDocument/2006/relationships/slideLayout" Target="../slideLayouts/slideLayout15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938C2-0D9A-41DA-A0F6-9A5D970295AA}" type="datetime3">
              <a:rPr lang="en-US" smtClean="0"/>
              <a:pPr/>
              <a:t>28 August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2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5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1184227"/>
            <a:ext cx="6893380" cy="1066800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+mn-lt"/>
              </a:rPr>
              <a:t>CHANGE DETECTION OVER MULTI-SPECTRAL IMAGES USING MACHINE LEARNING TECHNIQUES</a:t>
            </a:r>
            <a:endParaRPr lang="en-US" sz="24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399" y="3733800"/>
            <a:ext cx="8153401" cy="1752600"/>
          </a:xfrm>
        </p:spPr>
        <p:txBody>
          <a:bodyPr>
            <a:normAutofit fontScale="47500" lnSpcReduction="20000"/>
          </a:bodyPr>
          <a:lstStyle/>
          <a:p>
            <a:r>
              <a:rPr lang="en-US" sz="6700" dirty="0">
                <a:solidFill>
                  <a:schemeClr val="tx1"/>
                </a:solidFill>
                <a:cs typeface="AngsanaUPC" panose="02020603050405020304" pitchFamily="18" charset="-34"/>
              </a:rPr>
              <a:t>Presented by</a:t>
            </a:r>
          </a:p>
          <a:p>
            <a:r>
              <a:rPr lang="en-US" sz="5000" b="1" dirty="0">
                <a:solidFill>
                  <a:srgbClr val="7030A0"/>
                </a:solidFill>
                <a:cs typeface="AngsanaUPC" panose="02020603050405020304" pitchFamily="18" charset="-34"/>
              </a:rPr>
              <a:t>  P SURYA PRAKASH(198W1A1249)</a:t>
            </a:r>
          </a:p>
          <a:p>
            <a:r>
              <a:rPr lang="en-US" sz="5000" b="1" dirty="0">
                <a:solidFill>
                  <a:srgbClr val="7030A0"/>
                </a:solidFill>
                <a:cs typeface="AngsanaUPC" panose="02020603050405020304" pitchFamily="18" charset="-34"/>
              </a:rPr>
              <a:t>CH P V N KUMAR  (208W5A1201)</a:t>
            </a:r>
          </a:p>
          <a:p>
            <a:r>
              <a:rPr lang="en-US" sz="5000" b="1" dirty="0">
                <a:solidFill>
                  <a:srgbClr val="7030A0"/>
                </a:solidFill>
                <a:cs typeface="AngsanaUPC" panose="02020603050405020304" pitchFamily="18" charset="-34"/>
              </a:rPr>
              <a:t>SK FYZULLA (208W5A1206)</a:t>
            </a:r>
            <a:endParaRPr lang="en-US" b="1" dirty="0">
              <a:solidFill>
                <a:srgbClr val="7030A0"/>
              </a:solidFill>
              <a:cs typeface="AngsanaUPC" panose="02020603050405020304" pitchFamily="18" charset="-34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1" y="353064"/>
            <a:ext cx="1600199" cy="866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Image result for vrse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92668"/>
            <a:ext cx="1068572" cy="124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922721" y="267370"/>
            <a:ext cx="5486400" cy="758857"/>
          </a:xfrm>
          <a:prstGeom prst="rect">
            <a:avLst/>
          </a:prstGeom>
          <a:noFill/>
        </p:spPr>
        <p:txBody>
          <a:bodyPr wrap="square" lIns="19998" tIns="9999" rIns="19998" bIns="9999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/>
                <a:ea typeface="+mn-ea"/>
                <a:cs typeface="Times New Roman" pitchFamily="18" charset="0"/>
              </a:rPr>
              <a:t>Department of Information Technology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Times New Roman" pitchFamily="18" charset="0"/>
              </a:rPr>
              <a:t>V R Siddhartha Engineering College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51720" y="2770257"/>
            <a:ext cx="5257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B.Tech in Information Technology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BF11A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MINI Project Review Presentation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379921" y="563880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ngsanaUPC" panose="02020603050405020304" pitchFamily="18" charset="-34"/>
              </a:rPr>
              <a:t>Under the guidance of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AngsanaUPC" panose="02020603050405020304" pitchFamily="18" charset="-34"/>
              </a:rPr>
              <a:t>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AngsanaUPC" panose="02020603050405020304" pitchFamily="18" charset="-34"/>
              </a:rPr>
              <a:t>Dr. CS PAVAN KUMAR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AngsanaUPC" panose="02020603050405020304" pitchFamily="18" charset="-34"/>
              </a:rPr>
              <a:t>.,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AngsanaUPC" panose="02020603050405020304" pitchFamily="18" charset="-34"/>
              </a:rPr>
              <a:t>ASST. Professor , IT Dept.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79921" y="2286000"/>
            <a:ext cx="4630479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AI – ML Applications  Research Group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D83BDF-1171-4B6E-B360-F8FAFB0EEC24}" type="datetime3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 August 2022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908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32C6FF"/>
                </a:solidFill>
              </a:rPr>
              <a:t>T</a:t>
            </a:r>
            <a:r>
              <a:rPr lang="en-US" altLang="ko-KR" dirty="0"/>
              <a:t>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A09B7F-A58C-BF50-EAFE-109E9749A727}"/>
              </a:ext>
            </a:extLst>
          </p:cNvPr>
          <p:cNvSpPr txBox="1"/>
          <p:nvPr/>
        </p:nvSpPr>
        <p:spPr>
          <a:xfrm>
            <a:off x="693683" y="1725610"/>
            <a:ext cx="8181302" cy="3585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735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T</a:t>
            </a: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he main idea is to apply change detection in order to identify changes </a:t>
            </a:r>
          </a:p>
          <a:p>
            <a:pPr marL="10160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</a:pP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     among the region in different timelines to find land use, land cover and </a:t>
            </a:r>
          </a:p>
          <a:p>
            <a:pPr marL="10160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</a:pPr>
            <a:r>
              <a:rPr lang="en-US" sz="200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change in urbanization.</a:t>
            </a:r>
          </a:p>
          <a:p>
            <a:pPr marL="38735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To perform Classification and Change Detection on a particular area using </a:t>
            </a:r>
          </a:p>
          <a:p>
            <a:pPr marL="10160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</a:pPr>
            <a:r>
              <a:rPr lang="en-US" sz="200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Landsat-8  Satellite Images, Machine Learning &amp; GIS Tools.</a:t>
            </a:r>
          </a:p>
          <a:p>
            <a:pPr marL="387350" lvl="0" indent="-2857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Specifically, to identify the change in LAND COVER use class for the district </a:t>
            </a:r>
          </a:p>
          <a:p>
            <a:pPr marL="101600" lvl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2000"/>
            </a:pPr>
            <a:r>
              <a:rPr lang="en-US" sz="200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     </a:t>
            </a:r>
            <a:r>
              <a:rPr lang="en-IN" sz="200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VIZAG</a:t>
            </a:r>
            <a:r>
              <a:rPr lang="en-US" sz="2000" i="0" dirty="0">
                <a:solidFill>
                  <a:schemeClr val="bg1"/>
                </a:solidFill>
                <a:ea typeface="Times New Roman"/>
                <a:cs typeface="Times New Roman" panose="02020603050405020304" pitchFamily="18" charset="0"/>
                <a:sym typeface="Times New Roman"/>
              </a:rPr>
              <a:t>, India.</a:t>
            </a:r>
          </a:p>
          <a:p>
            <a:pPr algn="just"/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8392FCC9-0065-0C32-ACDF-75B80BF94A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2351" y="272842"/>
            <a:ext cx="4919295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4000" b="1" dirty="0">
                <a:solidFill>
                  <a:srgbClr val="32C6FF"/>
                </a:solidFill>
                <a:effectLst>
                  <a:outerShdw blurRad="63500" algn="ctr" rotWithShape="0">
                    <a:prstClr val="black">
                      <a:alpha val="22000"/>
                    </a:prst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PROBLEM STATEMENT</a:t>
            </a:r>
            <a:endParaRPr kumimoji="1" lang="ko-KR" altLang="ko-KR" sz="4000" b="1" dirty="0">
              <a:solidFill>
                <a:srgbClr val="32C6FF"/>
              </a:solidFill>
              <a:effectLst>
                <a:outerShdw blurRad="63500" algn="ctr" rotWithShape="0">
                  <a:prstClr val="black">
                    <a:alpha val="22000"/>
                  </a:prst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1801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91CC560-8AA4-BE10-DAC8-87EE5DCD509D}"/>
              </a:ext>
            </a:extLst>
          </p:cNvPr>
          <p:cNvSpPr txBox="1"/>
          <p:nvPr/>
        </p:nvSpPr>
        <p:spPr>
          <a:xfrm>
            <a:off x="3275856" y="1052736"/>
            <a:ext cx="5782510" cy="43206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32C6FF"/>
                </a:solidFill>
                <a:latin typeface="+mj-lt"/>
              </a:rPr>
              <a:t>OBJECTIVES AND OUTCOMES</a:t>
            </a:r>
            <a:endParaRPr lang="en-IN" sz="2400" b="1" dirty="0">
              <a:solidFill>
                <a:srgbClr val="32C6FF"/>
              </a:solidFill>
              <a:latin typeface="+mj-lt"/>
            </a:endParaRPr>
          </a:p>
          <a:p>
            <a:pPr algn="ctr"/>
            <a:endParaRPr lang="en-IN" sz="700" dirty="0">
              <a:solidFill>
                <a:schemeClr val="bg1"/>
              </a:solidFill>
            </a:endParaRPr>
          </a:p>
          <a:p>
            <a:pPr marL="357188" indent="-357188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       To know more about land classification and land use of  particular areas.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Providing a base map for graphical reference </a:t>
            </a:r>
            <a:r>
              <a:rPr lang="en-US" sz="14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and</a:t>
            </a: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 assisting planners and engineers.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Extracting mineral deposits with remote sensing based   spectral analysis.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Disaster mitigation planning and recovery.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Agriculture Development.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3D Geographic Information System.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LITERATURE REVIEW</a:t>
            </a:r>
            <a:endParaRPr lang="ko-KR" altLang="en-US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548A946D-E6A6-D4AF-7474-02DED6736E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872679"/>
              </p:ext>
            </p:extLst>
          </p:nvPr>
        </p:nvGraphicFramePr>
        <p:xfrm>
          <a:off x="0" y="728411"/>
          <a:ext cx="9143999" cy="51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9555">
                  <a:extLst>
                    <a:ext uri="{9D8B030D-6E8A-4147-A177-3AD203B41FA5}">
                      <a16:colId xmlns:a16="http://schemas.microsoft.com/office/drawing/2014/main" val="3577684422"/>
                    </a:ext>
                  </a:extLst>
                </a:gridCol>
                <a:gridCol w="2022311">
                  <a:extLst>
                    <a:ext uri="{9D8B030D-6E8A-4147-A177-3AD203B41FA5}">
                      <a16:colId xmlns:a16="http://schemas.microsoft.com/office/drawing/2014/main" val="1829789812"/>
                    </a:ext>
                  </a:extLst>
                </a:gridCol>
                <a:gridCol w="1614230">
                  <a:extLst>
                    <a:ext uri="{9D8B030D-6E8A-4147-A177-3AD203B41FA5}">
                      <a16:colId xmlns:a16="http://schemas.microsoft.com/office/drawing/2014/main" val="1419041092"/>
                    </a:ext>
                  </a:extLst>
                </a:gridCol>
                <a:gridCol w="1933859">
                  <a:extLst>
                    <a:ext uri="{9D8B030D-6E8A-4147-A177-3AD203B41FA5}">
                      <a16:colId xmlns:a16="http://schemas.microsoft.com/office/drawing/2014/main" val="1798171961"/>
                    </a:ext>
                  </a:extLst>
                </a:gridCol>
                <a:gridCol w="1774044">
                  <a:extLst>
                    <a:ext uri="{9D8B030D-6E8A-4147-A177-3AD203B41FA5}">
                      <a16:colId xmlns:a16="http://schemas.microsoft.com/office/drawing/2014/main" val="1158430776"/>
                    </a:ext>
                  </a:extLst>
                </a:gridCol>
              </a:tblGrid>
              <a:tr h="640800"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AUTHORS AND  </a:t>
                      </a:r>
                    </a:p>
                    <a:p>
                      <a:pPr algn="just"/>
                      <a:r>
                        <a:rPr lang="en-IN" sz="1600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600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3854623"/>
                  </a:ext>
                </a:extLst>
              </a:tr>
              <a:tr h="802907">
                <a:tc>
                  <a:txBody>
                    <a:bodyPr/>
                    <a:lstStyle/>
                    <a:p>
                      <a:pPr algn="just"/>
                      <a:r>
                        <a:rPr lang="en-US" sz="15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comparison of pixel and object-based change detection techniques using Landsat-8 multispectral imagery from Barrancabermeja 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500" dirty="0"/>
                        <a:t>Henry J. Areiza-Laverde</a:t>
                      </a:r>
                    </a:p>
                    <a:p>
                      <a:pPr algn="just"/>
                      <a:r>
                        <a:rPr lang="pt-BR" sz="1500" dirty="0"/>
                        <a:t>and Maria C. Torres-Madronero.</a:t>
                      </a:r>
                      <a:r>
                        <a:rPr lang="en-IN" sz="1500" dirty="0"/>
                        <a:t>2018 IEEE 2nd</a:t>
                      </a:r>
                      <a:r>
                        <a:rPr lang="en-IN" sz="1500" baseline="30000" dirty="0"/>
                        <a:t> </a:t>
                      </a:r>
                      <a:r>
                        <a:rPr lang="en-IN" sz="1500" dirty="0"/>
                        <a:t>CCRA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l">
                        <a:buFont typeface="Arial" panose="020B0604020202020204" pitchFamily="34" charset="0"/>
                        <a:buNone/>
                      </a:pPr>
                      <a:r>
                        <a:rPr lang="en-IN" sz="1500" dirty="0"/>
                        <a:t>Maximum Likelihood Classifier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endParaRPr lang="en-IN" sz="1500" dirty="0"/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endParaRPr lang="en-IN" sz="1500" dirty="0"/>
                    </a:p>
                    <a:p>
                      <a:pPr marL="0" indent="0" algn="just">
                        <a:buFont typeface="Arial" panose="020B0604020202020204" pitchFamily="34" charset="0"/>
                        <a:buNone/>
                      </a:pPr>
                      <a:r>
                        <a:rPr lang="en-IN" sz="1500" dirty="0"/>
                        <a:t>Bhattacharyya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/>
                        <a:t>This paper ends up proving that the object-based classification give better results for change detection than pixel-based techniques.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/>
                        <a:t>Although pixel-based classification is traditional it does confuse for simple soil, water classification. Therefore, a  much more promising object-based technique is needed.</a:t>
                      </a:r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3401498"/>
                  </a:ext>
                </a:extLst>
              </a:tr>
              <a:tr h="802907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Change Detection Techniques Based on Multispectral Images for Investigating Land Cover Dynamics</a:t>
                      </a:r>
                      <a:endParaRPr lang="en-US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 err="1"/>
                        <a:t>Dyah</a:t>
                      </a:r>
                      <a:r>
                        <a:rPr lang="en-IN" sz="1500" dirty="0"/>
                        <a:t> R. </a:t>
                      </a:r>
                      <a:r>
                        <a:rPr lang="en-IN" sz="1500" dirty="0" err="1"/>
                        <a:t>Panuju</a:t>
                      </a:r>
                      <a:r>
                        <a:rPr lang="en-IN" sz="1500" dirty="0"/>
                        <a:t>, David J. Paull and Amy L. Griffin.</a:t>
                      </a:r>
                    </a:p>
                    <a:p>
                      <a:pPr algn="just"/>
                      <a:r>
                        <a:rPr lang="en-IN" sz="1500" dirty="0"/>
                        <a:t>MDPI, 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PCA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Fourier Transform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500" dirty="0"/>
                        <a:t>Wavelet Transform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Ensemble Empirical Mode Decomposition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Seasonal trend 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This article reviews advances in bitemporal and multitemporal two dimensional Change Detection (CD) with a focus on multispectral images.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/>
                        <a:t>Change detection is an important field of study. Beyond 2D change detection, advances should be made in 3D change detection and more.</a:t>
                      </a:r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37088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LITERATURE REVIEW</a:t>
            </a:r>
            <a:endParaRPr lang="ko-KR" alt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F20CE39-521A-36B4-B79E-59E01A55B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7714668"/>
              </p:ext>
            </p:extLst>
          </p:nvPr>
        </p:nvGraphicFramePr>
        <p:xfrm>
          <a:off x="-23838" y="764703"/>
          <a:ext cx="9167837" cy="48245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7772">
                  <a:extLst>
                    <a:ext uri="{9D8B030D-6E8A-4147-A177-3AD203B41FA5}">
                      <a16:colId xmlns:a16="http://schemas.microsoft.com/office/drawing/2014/main" val="3184022279"/>
                    </a:ext>
                  </a:extLst>
                </a:gridCol>
                <a:gridCol w="1917772">
                  <a:extLst>
                    <a:ext uri="{9D8B030D-6E8A-4147-A177-3AD203B41FA5}">
                      <a16:colId xmlns:a16="http://schemas.microsoft.com/office/drawing/2014/main" val="1620265257"/>
                    </a:ext>
                  </a:extLst>
                </a:gridCol>
                <a:gridCol w="1450923">
                  <a:extLst>
                    <a:ext uri="{9D8B030D-6E8A-4147-A177-3AD203B41FA5}">
                      <a16:colId xmlns:a16="http://schemas.microsoft.com/office/drawing/2014/main" val="1440955347"/>
                    </a:ext>
                  </a:extLst>
                </a:gridCol>
                <a:gridCol w="2073813">
                  <a:extLst>
                    <a:ext uri="{9D8B030D-6E8A-4147-A177-3AD203B41FA5}">
                      <a16:colId xmlns:a16="http://schemas.microsoft.com/office/drawing/2014/main" val="3854642014"/>
                    </a:ext>
                  </a:extLst>
                </a:gridCol>
                <a:gridCol w="1807557">
                  <a:extLst>
                    <a:ext uri="{9D8B030D-6E8A-4147-A177-3AD203B41FA5}">
                      <a16:colId xmlns:a16="http://schemas.microsoft.com/office/drawing/2014/main" val="651394122"/>
                    </a:ext>
                  </a:extLst>
                </a:gridCol>
              </a:tblGrid>
              <a:tr h="857981"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AUTHORS AND  </a:t>
                      </a:r>
                    </a:p>
                    <a:p>
                      <a:pPr algn="just"/>
                      <a:r>
                        <a:rPr lang="en-IN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7959"/>
                  </a:ext>
                </a:extLst>
              </a:tr>
              <a:tr h="2238364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5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Performance Analysis of Change Detection Algorithms on 20 Multispectral Imagery</a:t>
                      </a:r>
                      <a:endParaRPr lang="en-US" sz="15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Indira </a:t>
                      </a:r>
                      <a:r>
                        <a:rPr lang="en-IN" sz="1500" dirty="0" err="1"/>
                        <a:t>Bidari</a:t>
                      </a:r>
                      <a:r>
                        <a:rPr lang="en-IN" sz="1500" dirty="0"/>
                        <a:t>;</a:t>
                      </a:r>
                    </a:p>
                    <a:p>
                      <a:pPr algn="just"/>
                      <a:r>
                        <a:rPr lang="en-IN" sz="1500" dirty="0"/>
                        <a:t> </a:t>
                      </a:r>
                      <a:r>
                        <a:rPr lang="en-IN" sz="1500" dirty="0" err="1"/>
                        <a:t>Satyadhyan</a:t>
                      </a:r>
                      <a:r>
                        <a:rPr lang="en-IN" sz="1500" dirty="0"/>
                        <a:t> </a:t>
                      </a:r>
                      <a:r>
                        <a:rPr lang="en-IN" sz="1500" dirty="0" err="1"/>
                        <a:t>Chickerur</a:t>
                      </a:r>
                      <a:r>
                        <a:rPr lang="en-IN" sz="1500" dirty="0"/>
                        <a:t>; </a:t>
                      </a:r>
                      <a:r>
                        <a:rPr lang="en-IN" sz="1500" dirty="0" err="1"/>
                        <a:t>Rekha.M</a:t>
                      </a:r>
                      <a:r>
                        <a:rPr lang="en-IN" sz="1500" dirty="0"/>
                        <a:t>.</a:t>
                      </a:r>
                    </a:p>
                    <a:p>
                      <a:pPr algn="just"/>
                      <a:r>
                        <a:rPr lang="en-IN" sz="1500" dirty="0"/>
                        <a:t> </a:t>
                      </a:r>
                      <a:r>
                        <a:rPr lang="en-IN" sz="1500" dirty="0" err="1"/>
                        <a:t>Talikoti</a:t>
                      </a:r>
                      <a:r>
                        <a:rPr lang="en-IN" sz="1500" dirty="0"/>
                        <a:t>.</a:t>
                      </a:r>
                    </a:p>
                    <a:p>
                      <a:pPr algn="just"/>
                      <a:r>
                        <a:rPr lang="en-IN" sz="1500" dirty="0"/>
                        <a:t>IEEE, 2020.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</a:t>
                      </a:r>
                      <a:r>
                        <a:rPr lang="en-IN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PCA-K means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Multivariate Alteration Detection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IN" sz="15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Iteratively Reweighted MAD.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Results show that these methods proposed in</a:t>
                      </a:r>
                    </a:p>
                    <a:p>
                      <a:pPr algn="just"/>
                      <a:r>
                        <a:rPr lang="en-IN" sz="1500" dirty="0"/>
                        <a:t>multispectral images perform better. PCA with K-means has</a:t>
                      </a:r>
                    </a:p>
                    <a:p>
                      <a:pPr algn="just"/>
                      <a:r>
                        <a:rPr lang="en-IN" sz="1500" dirty="0"/>
                        <a:t>taken less execution time among four.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/>
                        <a:t>Only one algorithm is not suitable for every case of change detection. Various algorithms perform in various ways at times</a:t>
                      </a:r>
                      <a:endParaRPr lang="en-IN" sz="15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970935"/>
                  </a:ext>
                </a:extLst>
              </a:tr>
              <a:tr h="1728192">
                <a:tc>
                  <a:txBody>
                    <a:bodyPr/>
                    <a:lstStyle/>
                    <a:p>
                      <a:pPr algn="just"/>
                      <a:r>
                        <a:rPr lang="en-US" sz="1500" b="1" dirty="0"/>
                        <a:t>Deep Learning for Change Detection in Remote Sensing Images</a:t>
                      </a:r>
                      <a:endParaRPr lang="en-IN" sz="15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MAX MIGNOTTE</a:t>
                      </a:r>
                    </a:p>
                    <a:p>
                      <a:pPr algn="just"/>
                      <a:r>
                        <a:rPr lang="en-IN" sz="1500" dirty="0"/>
                        <a:t>LAZHAR KHELIFI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DBN</a:t>
                      </a:r>
                    </a:p>
                    <a:p>
                      <a:pPr algn="just"/>
                      <a:r>
                        <a:rPr lang="en-IN" sz="1500" dirty="0"/>
                        <a:t>CNN</a:t>
                      </a:r>
                    </a:p>
                    <a:p>
                      <a:pPr algn="just"/>
                      <a:r>
                        <a:rPr lang="en-IN" sz="1500" dirty="0"/>
                        <a:t>RNN</a:t>
                      </a:r>
                    </a:p>
                    <a:p>
                      <a:pPr algn="just"/>
                      <a:r>
                        <a:rPr lang="en-IN" sz="1500" dirty="0"/>
                        <a:t>GAN</a:t>
                      </a:r>
                    </a:p>
                    <a:p>
                      <a:pPr algn="just"/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The performance of various algorithms compared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CD can be done using 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Deep Reinforcement learning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Weekly supervised change 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332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9918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LITERATURE REVIEW</a:t>
            </a:r>
            <a:endParaRPr lang="ko-KR" alt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F20CE39-521A-36B4-B79E-59E01A55B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8174650"/>
              </p:ext>
            </p:extLst>
          </p:nvPr>
        </p:nvGraphicFramePr>
        <p:xfrm>
          <a:off x="-23838" y="764704"/>
          <a:ext cx="9167837" cy="3888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7406">
                  <a:extLst>
                    <a:ext uri="{9D8B030D-6E8A-4147-A177-3AD203B41FA5}">
                      <a16:colId xmlns:a16="http://schemas.microsoft.com/office/drawing/2014/main" val="3184022279"/>
                    </a:ext>
                  </a:extLst>
                </a:gridCol>
                <a:gridCol w="1927406">
                  <a:extLst>
                    <a:ext uri="{9D8B030D-6E8A-4147-A177-3AD203B41FA5}">
                      <a16:colId xmlns:a16="http://schemas.microsoft.com/office/drawing/2014/main" val="1620265257"/>
                    </a:ext>
                  </a:extLst>
                </a:gridCol>
                <a:gridCol w="1458212">
                  <a:extLst>
                    <a:ext uri="{9D8B030D-6E8A-4147-A177-3AD203B41FA5}">
                      <a16:colId xmlns:a16="http://schemas.microsoft.com/office/drawing/2014/main" val="1440955347"/>
                    </a:ext>
                  </a:extLst>
                </a:gridCol>
                <a:gridCol w="2084232">
                  <a:extLst>
                    <a:ext uri="{9D8B030D-6E8A-4147-A177-3AD203B41FA5}">
                      <a16:colId xmlns:a16="http://schemas.microsoft.com/office/drawing/2014/main" val="3854642014"/>
                    </a:ext>
                  </a:extLst>
                </a:gridCol>
                <a:gridCol w="1770581">
                  <a:extLst>
                    <a:ext uri="{9D8B030D-6E8A-4147-A177-3AD203B41FA5}">
                      <a16:colId xmlns:a16="http://schemas.microsoft.com/office/drawing/2014/main" val="651394122"/>
                    </a:ext>
                  </a:extLst>
                </a:gridCol>
              </a:tblGrid>
              <a:tr h="677033"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PAPER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AUTHORS AND  </a:t>
                      </a:r>
                    </a:p>
                    <a:p>
                      <a:pPr algn="just"/>
                      <a:r>
                        <a:rPr lang="en-IN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357959"/>
                  </a:ext>
                </a:extLst>
              </a:tr>
              <a:tr h="1339191"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Change Detection using Deep Learning and Machine Learning techniques for Multi-spectral satellite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T.VIGNESH</a:t>
                      </a:r>
                    </a:p>
                    <a:p>
                      <a:pPr algn="just"/>
                      <a:r>
                        <a:rPr lang="en-IN" sz="1500" dirty="0"/>
                        <a:t>K.K. THYAGHARAJAN</a:t>
                      </a:r>
                    </a:p>
                    <a:p>
                      <a:pPr algn="just"/>
                      <a:r>
                        <a:rPr lang="en-IN" sz="1500" dirty="0"/>
                        <a:t>K,RAMYA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Analysed the ML and DL Techniques 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Analysis only on whether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5970935"/>
                  </a:ext>
                </a:extLst>
              </a:tr>
              <a:tr h="1872208">
                <a:tc>
                  <a:txBody>
                    <a:bodyPr/>
                    <a:lstStyle/>
                    <a:p>
                      <a:pPr algn="just"/>
                      <a:r>
                        <a:rPr lang="en-US" sz="1500" dirty="0"/>
                        <a:t>Deep Learning for Change Detection in Remote Sensing Images</a:t>
                      </a:r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MAX MIGNOTTE</a:t>
                      </a:r>
                    </a:p>
                    <a:p>
                      <a:pPr algn="just"/>
                      <a:r>
                        <a:rPr lang="en-IN" sz="1500" dirty="0"/>
                        <a:t>LAZHAR KHELIFI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DBN</a:t>
                      </a:r>
                    </a:p>
                    <a:p>
                      <a:pPr algn="just"/>
                      <a:r>
                        <a:rPr lang="en-IN" sz="1500" dirty="0"/>
                        <a:t>CNN</a:t>
                      </a:r>
                    </a:p>
                    <a:p>
                      <a:pPr algn="just"/>
                      <a:r>
                        <a:rPr lang="en-IN" sz="1500" dirty="0"/>
                        <a:t>RNN</a:t>
                      </a:r>
                    </a:p>
                    <a:p>
                      <a:pPr algn="just"/>
                      <a:r>
                        <a:rPr lang="en-IN" sz="1500" dirty="0"/>
                        <a:t>GAN</a:t>
                      </a:r>
                    </a:p>
                    <a:p>
                      <a:pPr algn="just"/>
                      <a:endParaRPr lang="en-IN" sz="1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The performance of various algorithms compared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500" dirty="0"/>
                        <a:t>CD can be done using 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Deep Reinforcement learning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IN" sz="1500" dirty="0"/>
                        <a:t>Weekly supervised change detection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93329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0814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591CC560-8AA4-BE10-DAC8-87EE5DCD509D}"/>
              </a:ext>
            </a:extLst>
          </p:cNvPr>
          <p:cNvSpPr txBox="1"/>
          <p:nvPr/>
        </p:nvSpPr>
        <p:spPr>
          <a:xfrm>
            <a:off x="3563888" y="1124744"/>
            <a:ext cx="5782510" cy="2665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solidFill>
                  <a:srgbClr val="32C6FF"/>
                </a:solidFill>
                <a:latin typeface="+mj-lt"/>
              </a:rPr>
              <a:t>DATASET AND REQUIREMENTS</a:t>
            </a:r>
          </a:p>
          <a:p>
            <a:pPr algn="ctr"/>
            <a:endParaRPr lang="en-IN" sz="700" dirty="0">
              <a:solidFill>
                <a:schemeClr val="bg1"/>
              </a:solidFill>
            </a:endParaRPr>
          </a:p>
          <a:p>
            <a:pPr marL="357188" indent="-3571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MULTI SPECTRAL SATELLITE IMAGES</a:t>
            </a:r>
          </a:p>
          <a:p>
            <a:pPr marL="357188" indent="-3571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MACHINE LEARNING ALGORITHMS</a:t>
            </a:r>
          </a:p>
          <a:p>
            <a:pPr marL="357188" indent="-3571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JUPYTER NOTEBOOK</a:t>
            </a:r>
          </a:p>
          <a:p>
            <a:pPr marL="357188" indent="-3571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QGIS TOOL</a:t>
            </a:r>
          </a:p>
          <a:p>
            <a:pPr marL="357188" indent="-357188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ea typeface="Times New Roman"/>
                <a:cs typeface="Times New Roman"/>
                <a:sym typeface="Times New Roman"/>
              </a:rPr>
              <a:t>USGS EARTH EXPLORER</a:t>
            </a:r>
          </a:p>
        </p:txBody>
      </p:sp>
    </p:spTree>
    <p:extLst>
      <p:ext uri="{BB962C8B-B14F-4D97-AF65-F5344CB8AC3E}">
        <p14:creationId xmlns:p14="http://schemas.microsoft.com/office/powerpoint/2010/main" val="2662140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2800" dirty="0"/>
              <a:t>ARCHITECTURE</a:t>
            </a:r>
            <a:endParaRPr lang="ko-KR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1052736"/>
            <a:ext cx="6293044" cy="55575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5BE18238-E7B4-7C86-7E8A-AA167312CD2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79512" y="228774"/>
            <a:ext cx="2851743" cy="5142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82524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PROJECT FLOW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36590E-6868-C035-F958-1A491F96222E}"/>
              </a:ext>
            </a:extLst>
          </p:cNvPr>
          <p:cNvSpPr txBox="1"/>
          <p:nvPr/>
        </p:nvSpPr>
        <p:spPr>
          <a:xfrm>
            <a:off x="219762" y="1374591"/>
            <a:ext cx="8924238" cy="41088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Getting the dataset.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Representing data into a structure.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Standardizing the data.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Calculating the Covariance of Z.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Calculating the Eigen Values and Eigen Vectors.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Sorting the Eigen Vectors.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Calculating the new feature vector space using eigenvector space.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Generate two clusters using FUZZY C-MEANS clustering.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US" sz="1800" dirty="0">
                <a:effectLst/>
                <a:latin typeface="Times New Roman" panose="02020603050405020304" pitchFamily="18" charset="0"/>
                <a:ea typeface="Batang" panose="02030600000101010101" pitchFamily="18" charset="-127"/>
              </a:rPr>
              <a:t>Assign each feature vector to the nearest cluster using Euclidean distance to get the output.</a:t>
            </a:r>
            <a:endParaRPr lang="en-IN" sz="1800" dirty="0">
              <a:effectLst/>
              <a:latin typeface="Times New Roman" panose="02020603050405020304" pitchFamily="18" charset="0"/>
              <a:ea typeface="Batang" panose="02030600000101010101" pitchFamily="18" charset="-127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56740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10675</TotalTime>
  <Words>679</Words>
  <Application>Microsoft Office PowerPoint</Application>
  <PresentationFormat>On-screen Show (4:3)</PresentationFormat>
  <Paragraphs>131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Office 테마</vt:lpstr>
      <vt:lpstr>Office Theme</vt:lpstr>
      <vt:lpstr>CHANGE DETECTION OVER MULTI-SPECTRAL IMAGES USING MACHINE LEARNING TECHNIQUES</vt:lpstr>
      <vt:lpstr>PowerPoint Presentation</vt:lpstr>
      <vt:lpstr>PowerPoint Presentation</vt:lpstr>
      <vt:lpstr>LITERATURE REVIEW</vt:lpstr>
      <vt:lpstr>LITERATURE REVIEW</vt:lpstr>
      <vt:lpstr>LITERATURE REVIEW</vt:lpstr>
      <vt:lpstr>PowerPoint Presentation</vt:lpstr>
      <vt:lpstr>ARCHITECTURE</vt:lpstr>
      <vt:lpstr>PROJECT FLOW</vt:lpstr>
      <vt:lpstr>THANK YOU</vt:lpstr>
    </vt:vector>
  </TitlesOfParts>
  <Manager>Slide Members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Pavan Chintakayala</cp:lastModifiedBy>
  <cp:revision>29</cp:revision>
  <dcterms:created xsi:type="dcterms:W3CDTF">2010-02-01T08:03:16Z</dcterms:created>
  <dcterms:modified xsi:type="dcterms:W3CDTF">2022-08-28T07:46:23Z</dcterms:modified>
  <cp:category>www.slidemembers.com</cp:category>
  <cp:version>YESFORM Co.,Ltd.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1627827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S9.1.4</vt:lpwstr>
  </property>
</Properties>
</file>

<file path=docProps/thumbnail.jpeg>
</file>